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1" r:id="rId3"/>
    <p:sldMasterId id="2147483713" r:id="rId4"/>
    <p:sldMasterId id="2147483725" r:id="rId5"/>
  </p:sldMasterIdLst>
  <p:notesMasterIdLst>
    <p:notesMasterId r:id="rId23"/>
  </p:notesMasterIdLst>
  <p:sldIdLst>
    <p:sldId id="526" r:id="rId6"/>
    <p:sldId id="523" r:id="rId7"/>
    <p:sldId id="296" r:id="rId8"/>
    <p:sldId id="517" r:id="rId9"/>
    <p:sldId id="299" r:id="rId10"/>
    <p:sldId id="518" r:id="rId11"/>
    <p:sldId id="519" r:id="rId12"/>
    <p:sldId id="520" r:id="rId13"/>
    <p:sldId id="524" r:id="rId14"/>
    <p:sldId id="514" r:id="rId15"/>
    <p:sldId id="521" r:id="rId16"/>
    <p:sldId id="501" r:id="rId17"/>
    <p:sldId id="504" r:id="rId18"/>
    <p:sldId id="515" r:id="rId19"/>
    <p:sldId id="476" r:id="rId20"/>
    <p:sldId id="522" r:id="rId21"/>
    <p:sldId id="52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68A1F-9C89-448C-AD9B-F84853DCD3B2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E5B29-53DE-441E-8300-A4E89A72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9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0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70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62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87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6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7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3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4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7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8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8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8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5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2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7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8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5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2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1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0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7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83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87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3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2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6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597676"/>
      </p:ext>
    </p:extLst>
  </p:cSld>
  <p:clrMapOvr>
    <a:masterClrMapping/>
  </p:clrMapOvr>
  <p:transition spd="med" advClick="0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133672"/>
      </p:ext>
    </p:extLst>
  </p:cSld>
  <p:clrMapOvr>
    <a:masterClrMapping/>
  </p:clrMapOvr>
  <p:transition spd="med" advClick="0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533530"/>
      </p:ext>
    </p:extLst>
  </p:cSld>
  <p:clrMapOvr>
    <a:masterClrMapping/>
  </p:clrMapOvr>
  <p:transition spd="med" advClick="0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390249"/>
      </p:ext>
    </p:extLst>
  </p:cSld>
  <p:clrMapOvr>
    <a:masterClrMapping/>
  </p:clrMapOvr>
  <p:transition spd="med" advClick="0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397059"/>
      </p:ext>
    </p:extLst>
  </p:cSld>
  <p:clrMapOvr>
    <a:masterClrMapping/>
  </p:clrMapOvr>
  <p:transition spd="med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41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115164"/>
      </p:ext>
    </p:extLst>
  </p:cSld>
  <p:clrMapOvr>
    <a:masterClrMapping/>
  </p:clrMapOvr>
  <p:transition spd="med" advClick="0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74229"/>
      </p:ext>
    </p:extLst>
  </p:cSld>
  <p:clrMapOvr>
    <a:masterClrMapping/>
  </p:clrMapOvr>
  <p:transition spd="med" advClick="0"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558638"/>
      </p:ext>
    </p:extLst>
  </p:cSld>
  <p:clrMapOvr>
    <a:masterClrMapping/>
  </p:clrMapOvr>
  <p:transition spd="med" advClick="0"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926333"/>
      </p:ext>
    </p:extLst>
  </p:cSld>
  <p:clrMapOvr>
    <a:masterClrMapping/>
  </p:clrMapOvr>
  <p:transition spd="med" advClick="0"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09674"/>
      </p:ext>
    </p:extLst>
  </p:cSld>
  <p:clrMapOvr>
    <a:masterClrMapping/>
  </p:clrMapOvr>
  <p:transition spd="med" advClick="0"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274256"/>
      </p:ext>
    </p:extLst>
  </p:cSld>
  <p:clrMapOvr>
    <a:masterClrMapping/>
  </p:clrMapOvr>
  <p:transition spd="med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46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4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30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23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7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5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1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7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2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spd="med" advClick="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3.png"/><Relationship Id="rId18" Type="http://schemas.openxmlformats.org/officeDocument/2006/relationships/image" Target="../media/image36.GIF"/><Relationship Id="rId26" Type="http://schemas.microsoft.com/office/2007/relationships/hdphoto" Target="../media/hdphoto10.wdp"/><Relationship Id="rId3" Type="http://schemas.openxmlformats.org/officeDocument/2006/relationships/image" Target="../media/image27.png"/><Relationship Id="rId21" Type="http://schemas.openxmlformats.org/officeDocument/2006/relationships/image" Target="../media/image38.png"/><Relationship Id="rId7" Type="http://schemas.openxmlformats.org/officeDocument/2006/relationships/image" Target="../media/image29.png"/><Relationship Id="rId12" Type="http://schemas.openxmlformats.org/officeDocument/2006/relationships/image" Target="../media/image32.GIF"/><Relationship Id="rId17" Type="http://schemas.openxmlformats.org/officeDocument/2006/relationships/image" Target="../media/image35.png"/><Relationship Id="rId25" Type="http://schemas.openxmlformats.org/officeDocument/2006/relationships/image" Target="../media/image40.png"/><Relationship Id="rId2" Type="http://schemas.openxmlformats.org/officeDocument/2006/relationships/image" Target="../media/image26.GIF"/><Relationship Id="rId16" Type="http://schemas.microsoft.com/office/2007/relationships/hdphoto" Target="../media/hdphoto6.wdp"/><Relationship Id="rId20" Type="http://schemas.microsoft.com/office/2007/relationships/hdphoto" Target="../media/hdphoto7.wdp"/><Relationship Id="rId29" Type="http://schemas.openxmlformats.org/officeDocument/2006/relationships/image" Target="../media/image42.GIF"/><Relationship Id="rId1" Type="http://schemas.openxmlformats.org/officeDocument/2006/relationships/slideLayout" Target="../slideLayouts/slideLayout40.xml"/><Relationship Id="rId6" Type="http://schemas.microsoft.com/office/2007/relationships/hdphoto" Target="../media/hdphoto2.wdp"/><Relationship Id="rId11" Type="http://schemas.openxmlformats.org/officeDocument/2006/relationships/image" Target="../media/image31.GIF"/><Relationship Id="rId24" Type="http://schemas.microsoft.com/office/2007/relationships/hdphoto" Target="../media/hdphoto9.wdp"/><Relationship Id="rId5" Type="http://schemas.openxmlformats.org/officeDocument/2006/relationships/image" Target="../media/image28.png"/><Relationship Id="rId15" Type="http://schemas.openxmlformats.org/officeDocument/2006/relationships/image" Target="../media/image34.png"/><Relationship Id="rId23" Type="http://schemas.openxmlformats.org/officeDocument/2006/relationships/image" Target="../media/image39.png"/><Relationship Id="rId28" Type="http://schemas.microsoft.com/office/2007/relationships/hdphoto" Target="../media/hdphoto11.wdp"/><Relationship Id="rId10" Type="http://schemas.microsoft.com/office/2007/relationships/hdphoto" Target="../media/hdphoto4.wdp"/><Relationship Id="rId19" Type="http://schemas.openxmlformats.org/officeDocument/2006/relationships/image" Target="../media/image37.png"/><Relationship Id="rId31" Type="http://schemas.microsoft.com/office/2007/relationships/hdphoto" Target="../media/hdphoto12.wdp"/><Relationship Id="rId4" Type="http://schemas.microsoft.com/office/2007/relationships/hdphoto" Target="../media/hdphoto1.wdp"/><Relationship Id="rId9" Type="http://schemas.openxmlformats.org/officeDocument/2006/relationships/image" Target="../media/image30.png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41.png"/><Relationship Id="rId30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73;p48"/>
          <p:cNvSpPr/>
          <p:nvPr/>
        </p:nvSpPr>
        <p:spPr>
          <a:xfrm>
            <a:off x="4485325" y="2720147"/>
            <a:ext cx="3723143" cy="3560725"/>
          </a:xfrm>
          <a:custGeom>
            <a:avLst/>
            <a:gdLst/>
            <a:ahLst/>
            <a:cxnLst/>
            <a:rect l="l" t="t" r="r" b="b"/>
            <a:pathLst>
              <a:path w="148142" h="149951" extrusionOk="0">
                <a:moveTo>
                  <a:pt x="30520" y="10390"/>
                </a:moveTo>
                <a:cubicBezTo>
                  <a:pt x="13674" y="24049"/>
                  <a:pt x="2090" y="67255"/>
                  <a:pt x="230" y="87875"/>
                </a:cubicBezTo>
                <a:cubicBezTo>
                  <a:pt x="-1630" y="108496"/>
                  <a:pt x="8066" y="123774"/>
                  <a:pt x="19362" y="134113"/>
                </a:cubicBezTo>
                <a:cubicBezTo>
                  <a:pt x="30658" y="144452"/>
                  <a:pt x="52649" y="149324"/>
                  <a:pt x="68007" y="149909"/>
                </a:cubicBezTo>
                <a:cubicBezTo>
                  <a:pt x="83366" y="150494"/>
                  <a:pt x="99054" y="144877"/>
                  <a:pt x="111513" y="137621"/>
                </a:cubicBezTo>
                <a:cubicBezTo>
                  <a:pt x="123972" y="130365"/>
                  <a:pt x="137341" y="119607"/>
                  <a:pt x="142761" y="106373"/>
                </a:cubicBezTo>
                <a:cubicBezTo>
                  <a:pt x="148182" y="93140"/>
                  <a:pt x="150945" y="74962"/>
                  <a:pt x="144036" y="58220"/>
                </a:cubicBezTo>
                <a:cubicBezTo>
                  <a:pt x="137127" y="41479"/>
                  <a:pt x="120225" y="13896"/>
                  <a:pt x="101306" y="5924"/>
                </a:cubicBezTo>
                <a:cubicBezTo>
                  <a:pt x="82387" y="-2048"/>
                  <a:pt x="47366" y="-3268"/>
                  <a:pt x="30520" y="10390"/>
                </a:cubicBezTo>
                <a:close/>
              </a:path>
            </a:pathLst>
          </a:custGeom>
          <a:solidFill>
            <a:srgbClr val="CDBBFC"/>
          </a:solidFill>
          <a:ln>
            <a:noFill/>
          </a:ln>
        </p:spPr>
      </p:sp>
      <p:pic>
        <p:nvPicPr>
          <p:cNvPr id="5" name="Google Shape;2076;p4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57" y="2894260"/>
            <a:ext cx="3446236" cy="3337275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Google Shape;2077;p48"/>
          <p:cNvSpPr/>
          <p:nvPr/>
        </p:nvSpPr>
        <p:spPr>
          <a:xfrm>
            <a:off x="4045683" y="2894260"/>
            <a:ext cx="3649706" cy="3337276"/>
          </a:xfrm>
          <a:custGeom>
            <a:avLst/>
            <a:gdLst/>
            <a:ahLst/>
            <a:cxnLst/>
            <a:rect l="l" t="t" r="r" b="b"/>
            <a:pathLst>
              <a:path w="145220" h="140541" extrusionOk="0">
                <a:moveTo>
                  <a:pt x="31568" y="8951"/>
                </a:moveTo>
                <a:cubicBezTo>
                  <a:pt x="14941" y="18725"/>
                  <a:pt x="2001" y="43307"/>
                  <a:pt x="204" y="63270"/>
                </a:cubicBezTo>
                <a:cubicBezTo>
                  <a:pt x="-1593" y="83234"/>
                  <a:pt x="8730" y="115867"/>
                  <a:pt x="20787" y="128732"/>
                </a:cubicBezTo>
                <a:cubicBezTo>
                  <a:pt x="32844" y="141597"/>
                  <a:pt x="57708" y="139896"/>
                  <a:pt x="72548" y="140462"/>
                </a:cubicBezTo>
                <a:cubicBezTo>
                  <a:pt x="87388" y="141028"/>
                  <a:pt x="98582" y="138559"/>
                  <a:pt x="109827" y="132128"/>
                </a:cubicBezTo>
                <a:cubicBezTo>
                  <a:pt x="121072" y="125697"/>
                  <a:pt x="134783" y="114688"/>
                  <a:pt x="140020" y="101876"/>
                </a:cubicBezTo>
                <a:cubicBezTo>
                  <a:pt x="145258" y="89064"/>
                  <a:pt x="147928" y="71465"/>
                  <a:pt x="141252" y="55257"/>
                </a:cubicBezTo>
                <a:cubicBezTo>
                  <a:pt x="134576" y="39049"/>
                  <a:pt x="118246" y="12346"/>
                  <a:pt x="99965" y="4628"/>
                </a:cubicBezTo>
                <a:cubicBezTo>
                  <a:pt x="81684" y="-3090"/>
                  <a:pt x="48195" y="-823"/>
                  <a:pt x="31568" y="8951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" name="Rectangle 6"/>
          <p:cNvSpPr/>
          <p:nvPr/>
        </p:nvSpPr>
        <p:spPr>
          <a:xfrm>
            <a:off x="4478330" y="5230725"/>
            <a:ext cx="31206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DBBFC">
                    <a:lumMod val="75000"/>
                  </a:srgbClr>
                </a:solidFill>
                <a:effectLst>
                  <a:outerShdw blurRad="12700" dist="38100" dir="2700000" algn="tl" rotWithShape="0">
                    <a:srgbClr val="D17D92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3 IcielUni Sans Heavy" panose="00000500000000000000" pitchFamily="2" charset="0"/>
                <a:ea typeface="微软雅黑"/>
                <a:cs typeface="+mn-cs"/>
              </a:rPr>
              <a:t>T H Đ G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9850" y="2176683"/>
            <a:ext cx="74558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65585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ĐẾN VỚI TIẾT TIẾNG</a:t>
            </a:r>
            <a:r>
              <a:rPr kumimoji="0" lang="en-US" sz="49600" b="1" i="0" u="none" strike="noStrike" kern="1200" cap="none" spc="0" normalizeH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VIỆT</a:t>
            </a:r>
            <a:endParaRPr kumimoji="0" lang="en-US" sz="49600" b="1" i="0" u="none" strike="noStrike" kern="120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D17D92"/>
                </a:outerShdw>
              </a:effectLst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903941"/>
      </p:ext>
    </p:extLst>
  </p:cSld>
  <p:clrMapOvr>
    <a:masterClrMapping/>
  </p:clrMapOvr>
  <p:transition spd="med" advClick="0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601" y="287159"/>
            <a:ext cx="12290601" cy="67244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97499" y="1558021"/>
            <a:ext cx="5903626" cy="21190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33404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91953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19979"/>
            <a:ext cx="12192000" cy="2038021"/>
          </a:xfrm>
          <a:custGeom>
            <a:avLst/>
            <a:gdLst>
              <a:gd name="connsiteX0" fmla="*/ 0 w 12192000"/>
              <a:gd name="connsiteY0" fmla="*/ 0 h 2004646"/>
              <a:gd name="connsiteX1" fmla="*/ 12192000 w 12192000"/>
              <a:gd name="connsiteY1" fmla="*/ 0 h 2004646"/>
              <a:gd name="connsiteX2" fmla="*/ 12192000 w 12192000"/>
              <a:gd name="connsiteY2" fmla="*/ 2004646 h 2004646"/>
              <a:gd name="connsiteX3" fmla="*/ 0 w 12192000"/>
              <a:gd name="connsiteY3" fmla="*/ 2004646 h 2004646"/>
              <a:gd name="connsiteX4" fmla="*/ 0 w 12192000"/>
              <a:gd name="connsiteY4" fmla="*/ 0 h 2004646"/>
              <a:gd name="connsiteX0" fmla="*/ 0 w 12192000"/>
              <a:gd name="connsiteY0" fmla="*/ 464234 h 2468880"/>
              <a:gd name="connsiteX1" fmla="*/ 3812345 w 12192000"/>
              <a:gd name="connsiteY1" fmla="*/ 0 h 2468880"/>
              <a:gd name="connsiteX2" fmla="*/ 12192000 w 12192000"/>
              <a:gd name="connsiteY2" fmla="*/ 464234 h 2468880"/>
              <a:gd name="connsiteX3" fmla="*/ 12192000 w 12192000"/>
              <a:gd name="connsiteY3" fmla="*/ 2468880 h 2468880"/>
              <a:gd name="connsiteX4" fmla="*/ 0 w 12192000"/>
              <a:gd name="connsiteY4" fmla="*/ 2468880 h 2468880"/>
              <a:gd name="connsiteX5" fmla="*/ 0 w 12192000"/>
              <a:gd name="connsiteY5" fmla="*/ 464234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468880">
                <a:moveTo>
                  <a:pt x="0" y="464234"/>
                </a:moveTo>
                <a:cubicBezTo>
                  <a:pt x="1275471" y="459545"/>
                  <a:pt x="2536874" y="4689"/>
                  <a:pt x="3812345" y="0"/>
                </a:cubicBezTo>
                <a:lnTo>
                  <a:pt x="12192000" y="464234"/>
                </a:lnTo>
                <a:lnTo>
                  <a:pt x="12192000" y="2468880"/>
                </a:lnTo>
                <a:lnTo>
                  <a:pt x="0" y="2468880"/>
                </a:lnTo>
                <a:lnTo>
                  <a:pt x="0" y="46423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loud 4"/>
          <p:cNvSpPr/>
          <p:nvPr/>
        </p:nvSpPr>
        <p:spPr bwMode="auto">
          <a:xfrm>
            <a:off x="918991" y="0"/>
            <a:ext cx="2851150" cy="690562"/>
          </a:xfrm>
          <a:prstGeom prst="clou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8" name="Cloud 7"/>
          <p:cNvSpPr/>
          <p:nvPr/>
        </p:nvSpPr>
        <p:spPr bwMode="auto">
          <a:xfrm>
            <a:off x="4095925" y="585078"/>
            <a:ext cx="2851150" cy="690562"/>
          </a:xfrm>
          <a:prstGeom prst="clou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055" y="1951823"/>
            <a:ext cx="8480687" cy="10959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2. </a:t>
            </a:r>
            <a:r>
              <a:rPr lang="en-US" sz="4400" dirty="0" err="1">
                <a:solidFill>
                  <a:srgbClr val="FF0000"/>
                </a:solidFill>
              </a:rPr>
              <a:t>Chọn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kể</a:t>
            </a:r>
            <a:r>
              <a:rPr lang="en-US" sz="4400" dirty="0">
                <a:solidFill>
                  <a:srgbClr val="FF0000"/>
                </a:solidFill>
              </a:rPr>
              <a:t> 1-2 </a:t>
            </a:r>
            <a:r>
              <a:rPr lang="en-US" sz="4400" dirty="0" err="1">
                <a:solidFill>
                  <a:srgbClr val="FF0000"/>
                </a:solidFill>
              </a:rPr>
              <a:t>đoạn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của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câu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chuyện</a:t>
            </a:r>
            <a:endParaRPr lang="en-US" sz="440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71325" y="3491345"/>
            <a:ext cx="3832348" cy="3011238"/>
            <a:chOff x="35105" y="4211242"/>
            <a:chExt cx="3209745" cy="2429886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22221" r="4445" b="17776"/>
            <a:stretch>
              <a:fillRect/>
            </a:stretch>
          </p:blipFill>
          <p:spPr bwMode="auto">
            <a:xfrm>
              <a:off x="35105" y="4211242"/>
              <a:ext cx="3209745" cy="242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32"/>
            <a:stretch>
              <a:fillRect/>
            </a:stretch>
          </p:blipFill>
          <p:spPr bwMode="auto">
            <a:xfrm>
              <a:off x="1857384" y="4426290"/>
              <a:ext cx="1387466" cy="1476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460"/>
            <a:ext cx="3770141" cy="659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8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60083" y="901415"/>
            <a:ext cx="7064195" cy="204714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60084" y="991479"/>
            <a:ext cx="5636470" cy="204714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8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982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9" y="274638"/>
            <a:ext cx="6622471" cy="5130872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1101437" y="745692"/>
            <a:ext cx="4994563" cy="3879273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 rot="21424185">
            <a:off x="6780473" y="1161833"/>
            <a:ext cx="46001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Qua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269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60618" y="0"/>
            <a:ext cx="4806986" cy="21190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33404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Vận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cap="none" spc="0" dirty="0" err="1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dụng</a:t>
            </a:r>
            <a:endParaRPr lang="en-US" sz="5400" b="1" cap="none" spc="0" dirty="0">
              <a:ln/>
              <a:solidFill>
                <a:schemeClr val="accent4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8012" y="3288212"/>
            <a:ext cx="9710738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Kể</a:t>
            </a:r>
            <a:r>
              <a:rPr lang="en-US" sz="48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cho</a:t>
            </a:r>
            <a:r>
              <a:rPr lang="en-US" sz="48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người</a:t>
            </a:r>
            <a:r>
              <a:rPr lang="en-US" sz="48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thân</a:t>
            </a:r>
            <a:r>
              <a:rPr lang="en-US" sz="48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nghe</a:t>
            </a:r>
            <a:r>
              <a:rPr lang="en-US" sz="48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câu</a:t>
            </a:r>
            <a:r>
              <a:rPr lang="en-US" sz="48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chuyện</a:t>
            </a:r>
            <a:r>
              <a:rPr lang="en-US" sz="48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Bữa</a:t>
            </a:r>
            <a:r>
              <a:rPr lang="en-US" sz="48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cơm</a:t>
            </a:r>
            <a:r>
              <a:rPr lang="en-US" sz="48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trưa</a:t>
            </a:r>
            <a:endParaRPr lang="en-US" sz="4800" b="1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856132" y="-2508738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69600"/>
              </p:ext>
            </p:extLst>
          </p:nvPr>
        </p:nvGraphicFramePr>
        <p:xfrm>
          <a:off x="1185863" y="1446690"/>
          <a:ext cx="9701212" cy="468172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95743">
                  <a:extLst>
                    <a:ext uri="{9D8B030D-6E8A-4147-A177-3AD203B41FA5}">
                      <a16:colId xmlns:a16="http://schemas.microsoft.com/office/drawing/2014/main" val="162965572"/>
                    </a:ext>
                  </a:extLst>
                </a:gridCol>
                <a:gridCol w="2705469">
                  <a:extLst>
                    <a:ext uri="{9D8B030D-6E8A-4147-A177-3AD203B41FA5}">
                      <a16:colId xmlns:a16="http://schemas.microsoft.com/office/drawing/2014/main" val="610936815"/>
                    </a:ext>
                  </a:extLst>
                </a:gridCol>
              </a:tblGrid>
              <a:tr h="55356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Nội dung bài học</a:t>
                      </a:r>
                      <a:endParaRPr lang="en-US" sz="3200" dirty="0">
                        <a:effectLst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Tự kiểm tra</a:t>
                      </a:r>
                      <a:endParaRPr lang="en-US" sz="3200" dirty="0">
                        <a:effectLst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1844983872"/>
                  </a:ext>
                </a:extLst>
              </a:tr>
              <a:tr h="32600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 được các nội dung chính trong bài đọc Cuốn sách của em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4112813400"/>
                  </a:ext>
                </a:extLst>
              </a:tr>
              <a:tr h="32600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Nhận biết được tên sách, tên tác giả, hình minh hoạ trên bìa sách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3932169384"/>
                  </a:ext>
                </a:extLst>
              </a:tr>
              <a:tr h="326008"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đọc mục </a:t>
                      </a: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1641567902"/>
                  </a:ext>
                </a:extLst>
              </a:tr>
              <a:tr h="32600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Biết viết chữ viết hoa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E,Ê.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 đúng câu ứng dụng Gần mực thì đen, gần đèn thì sáng.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1517923440"/>
                  </a:ext>
                </a:extLst>
              </a:tr>
              <a:tr h="32600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 tranh, kể được câu chuyện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Bữa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1518522258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981" y="207828"/>
            <a:ext cx="6986589" cy="1095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</a:rPr>
              <a:t>Phiếu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</a:rPr>
              <a:t>tự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</a:rPr>
              <a:t>đánh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</a:rPr>
              <a:t>giá</a:t>
            </a:r>
            <a:endParaRPr lang="en-US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4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20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algn="ctr"/>
            <a:r>
              <a:rPr lang="en-US" sz="5400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Hẹn </a:t>
            </a:r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gặp lại </a:t>
            </a:r>
            <a:r>
              <a:rPr lang="en-US" sz="5400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các con </a:t>
            </a:r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4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911" y="-100445"/>
            <a:ext cx="12967316" cy="70841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79842" y="383495"/>
            <a:ext cx="6855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1693" y="1276276"/>
            <a:ext cx="5215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Nói</a:t>
            </a:r>
            <a:r>
              <a:rPr lang="en-US" sz="4400" b="1" i="1" dirty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i="1" dirty="0" err="1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i="1" dirty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i="1" dirty="0" err="1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nghe</a:t>
            </a:r>
            <a:endParaRPr lang="en-US" sz="4400" b="1" i="1" dirty="0">
              <a:solidFill>
                <a:srgbClr val="0099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79842" y="2367172"/>
            <a:ext cx="5955477" cy="25095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Kể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chuyện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-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Bữa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cơm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trưa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84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2072" y="2298989"/>
            <a:ext cx="7572375" cy="3268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err="1">
                <a:solidFill>
                  <a:srgbClr val="FF0000"/>
                </a:solidFill>
              </a:rPr>
              <a:t>Khởi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động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2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19979"/>
            <a:ext cx="12192000" cy="2038021"/>
          </a:xfrm>
          <a:custGeom>
            <a:avLst/>
            <a:gdLst>
              <a:gd name="connsiteX0" fmla="*/ 0 w 12192000"/>
              <a:gd name="connsiteY0" fmla="*/ 0 h 2004646"/>
              <a:gd name="connsiteX1" fmla="*/ 12192000 w 12192000"/>
              <a:gd name="connsiteY1" fmla="*/ 0 h 2004646"/>
              <a:gd name="connsiteX2" fmla="*/ 12192000 w 12192000"/>
              <a:gd name="connsiteY2" fmla="*/ 2004646 h 2004646"/>
              <a:gd name="connsiteX3" fmla="*/ 0 w 12192000"/>
              <a:gd name="connsiteY3" fmla="*/ 2004646 h 2004646"/>
              <a:gd name="connsiteX4" fmla="*/ 0 w 12192000"/>
              <a:gd name="connsiteY4" fmla="*/ 0 h 2004646"/>
              <a:gd name="connsiteX0" fmla="*/ 0 w 12192000"/>
              <a:gd name="connsiteY0" fmla="*/ 464234 h 2468880"/>
              <a:gd name="connsiteX1" fmla="*/ 3812345 w 12192000"/>
              <a:gd name="connsiteY1" fmla="*/ 0 h 2468880"/>
              <a:gd name="connsiteX2" fmla="*/ 12192000 w 12192000"/>
              <a:gd name="connsiteY2" fmla="*/ 464234 h 2468880"/>
              <a:gd name="connsiteX3" fmla="*/ 12192000 w 12192000"/>
              <a:gd name="connsiteY3" fmla="*/ 2468880 h 2468880"/>
              <a:gd name="connsiteX4" fmla="*/ 0 w 12192000"/>
              <a:gd name="connsiteY4" fmla="*/ 2468880 h 2468880"/>
              <a:gd name="connsiteX5" fmla="*/ 0 w 12192000"/>
              <a:gd name="connsiteY5" fmla="*/ 464234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468880">
                <a:moveTo>
                  <a:pt x="0" y="464234"/>
                </a:moveTo>
                <a:cubicBezTo>
                  <a:pt x="1275471" y="459545"/>
                  <a:pt x="2536874" y="4689"/>
                  <a:pt x="3812345" y="0"/>
                </a:cubicBezTo>
                <a:lnTo>
                  <a:pt x="12192000" y="464234"/>
                </a:lnTo>
                <a:lnTo>
                  <a:pt x="12192000" y="2468880"/>
                </a:lnTo>
                <a:lnTo>
                  <a:pt x="0" y="2468880"/>
                </a:lnTo>
                <a:lnTo>
                  <a:pt x="0" y="46423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loud 4"/>
          <p:cNvSpPr/>
          <p:nvPr/>
        </p:nvSpPr>
        <p:spPr bwMode="auto">
          <a:xfrm>
            <a:off x="918991" y="0"/>
            <a:ext cx="2851150" cy="690562"/>
          </a:xfrm>
          <a:prstGeom prst="clou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504" y="-553879"/>
            <a:ext cx="4051495" cy="741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7"/>
          <p:cNvSpPr/>
          <p:nvPr/>
        </p:nvSpPr>
        <p:spPr bwMode="auto">
          <a:xfrm>
            <a:off x="3244850" y="345281"/>
            <a:ext cx="2851150" cy="690562"/>
          </a:xfrm>
          <a:prstGeom prst="clou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12991" y="2512412"/>
            <a:ext cx="7773376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4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5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769" y="2738434"/>
            <a:ext cx="7572375" cy="1667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err="1">
                <a:solidFill>
                  <a:srgbClr val="FF0000"/>
                </a:solidFill>
              </a:rPr>
              <a:t>Khám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phá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9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 bwMode="auto">
          <a:xfrm>
            <a:off x="918991" y="0"/>
            <a:ext cx="2851150" cy="690562"/>
          </a:xfrm>
          <a:prstGeom prst="clou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3781" y="1864291"/>
            <a:ext cx="6986589" cy="10959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7200" dirty="0">
                <a:solidFill>
                  <a:srgbClr val="FF0000"/>
                </a:solidFill>
              </a:rPr>
              <a:t>1. </a:t>
            </a:r>
            <a:r>
              <a:rPr lang="en-US" sz="7200" dirty="0" err="1">
                <a:solidFill>
                  <a:srgbClr val="FF0000"/>
                </a:solidFill>
              </a:rPr>
              <a:t>Nghe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kể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chuyện</a:t>
            </a:r>
            <a:endParaRPr lang="en-US" sz="7200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-368460"/>
            <a:ext cx="12192000" cy="7226460"/>
            <a:chOff x="0" y="-368460"/>
            <a:chExt cx="12192000" cy="7226460"/>
          </a:xfrm>
        </p:grpSpPr>
        <p:sp>
          <p:nvSpPr>
            <p:cNvPr id="4" name="Rectangle 3"/>
            <p:cNvSpPr/>
            <p:nvPr/>
          </p:nvSpPr>
          <p:spPr>
            <a:xfrm>
              <a:off x="0" y="4819979"/>
              <a:ext cx="12192000" cy="2038021"/>
            </a:xfrm>
            <a:custGeom>
              <a:avLst/>
              <a:gdLst>
                <a:gd name="connsiteX0" fmla="*/ 0 w 12192000"/>
                <a:gd name="connsiteY0" fmla="*/ 0 h 2004646"/>
                <a:gd name="connsiteX1" fmla="*/ 12192000 w 12192000"/>
                <a:gd name="connsiteY1" fmla="*/ 0 h 2004646"/>
                <a:gd name="connsiteX2" fmla="*/ 12192000 w 12192000"/>
                <a:gd name="connsiteY2" fmla="*/ 2004646 h 2004646"/>
                <a:gd name="connsiteX3" fmla="*/ 0 w 12192000"/>
                <a:gd name="connsiteY3" fmla="*/ 2004646 h 2004646"/>
                <a:gd name="connsiteX4" fmla="*/ 0 w 12192000"/>
                <a:gd name="connsiteY4" fmla="*/ 0 h 2004646"/>
                <a:gd name="connsiteX0" fmla="*/ 0 w 12192000"/>
                <a:gd name="connsiteY0" fmla="*/ 464234 h 2468880"/>
                <a:gd name="connsiteX1" fmla="*/ 3812345 w 12192000"/>
                <a:gd name="connsiteY1" fmla="*/ 0 h 2468880"/>
                <a:gd name="connsiteX2" fmla="*/ 12192000 w 12192000"/>
                <a:gd name="connsiteY2" fmla="*/ 464234 h 2468880"/>
                <a:gd name="connsiteX3" fmla="*/ 12192000 w 12192000"/>
                <a:gd name="connsiteY3" fmla="*/ 2468880 h 2468880"/>
                <a:gd name="connsiteX4" fmla="*/ 0 w 12192000"/>
                <a:gd name="connsiteY4" fmla="*/ 2468880 h 2468880"/>
                <a:gd name="connsiteX5" fmla="*/ 0 w 12192000"/>
                <a:gd name="connsiteY5" fmla="*/ 464234 h 246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468880">
                  <a:moveTo>
                    <a:pt x="0" y="464234"/>
                  </a:moveTo>
                  <a:cubicBezTo>
                    <a:pt x="1275471" y="459545"/>
                    <a:pt x="2536874" y="4689"/>
                    <a:pt x="3812345" y="0"/>
                  </a:cubicBezTo>
                  <a:lnTo>
                    <a:pt x="12192000" y="464234"/>
                  </a:lnTo>
                  <a:lnTo>
                    <a:pt x="12192000" y="2468880"/>
                  </a:lnTo>
                  <a:lnTo>
                    <a:pt x="0" y="2468880"/>
                  </a:lnTo>
                  <a:lnTo>
                    <a:pt x="0" y="464234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Cloud 7"/>
            <p:cNvSpPr/>
            <p:nvPr/>
          </p:nvSpPr>
          <p:spPr bwMode="auto">
            <a:xfrm>
              <a:off x="4095925" y="585078"/>
              <a:ext cx="2851150" cy="690562"/>
            </a:xfrm>
            <a:prstGeom prst="cloud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771325" y="3491345"/>
              <a:ext cx="3832348" cy="3011238"/>
              <a:chOff x="35105" y="4211242"/>
              <a:chExt cx="3209745" cy="2429886"/>
            </a:xfrm>
          </p:grpSpPr>
          <p:pic>
            <p:nvPicPr>
              <p:cNvPr id="6" name="Picture 9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11" t="22221" r="4445" b="17776"/>
              <a:stretch>
                <a:fillRect/>
              </a:stretch>
            </p:blipFill>
            <p:spPr bwMode="auto">
              <a:xfrm>
                <a:off x="35105" y="4211242"/>
                <a:ext cx="3209745" cy="2429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32"/>
              <a:stretch>
                <a:fillRect/>
              </a:stretch>
            </p:blipFill>
            <p:spPr bwMode="auto">
              <a:xfrm>
                <a:off x="1857384" y="4426290"/>
                <a:ext cx="1387466" cy="1476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68460"/>
              <a:ext cx="3770141" cy="6592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31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4538" y="-98458"/>
            <a:ext cx="10256261" cy="1761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>
                <a:solidFill>
                  <a:srgbClr val="FF0000"/>
                </a:solidFill>
              </a:rPr>
              <a:t>Bữa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cơm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trưa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88" y="673555"/>
            <a:ext cx="4804474" cy="2942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288" y="673555"/>
            <a:ext cx="4765989" cy="2942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7288" y="3781586"/>
            <a:ext cx="4765989" cy="3076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888" y="3781586"/>
            <a:ext cx="4804474" cy="307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4235" y="3781586"/>
            <a:ext cx="4196219" cy="8958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vi-VN" b="1" dirty="0">
                <a:latin typeface="+mj-lt"/>
              </a:rPr>
              <a:t>Lời nói trong tranh của ai?</a:t>
            </a:r>
          </a:p>
          <a:p>
            <a:endParaRPr lang="vi-VN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8" y="268144"/>
            <a:ext cx="5215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Nghe</a:t>
            </a:r>
            <a:r>
              <a:rPr lang="en-US" sz="3600" b="1" dirty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kể</a:t>
            </a:r>
            <a:r>
              <a:rPr lang="en-US" sz="3600" b="1" dirty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chuyện</a:t>
            </a:r>
            <a:r>
              <a:rPr lang="en-US" sz="3600" b="1" dirty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18" y="1189973"/>
            <a:ext cx="3674903" cy="2250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128" y="1014608"/>
            <a:ext cx="3798171" cy="2519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016" y="3781586"/>
            <a:ext cx="4045907" cy="30764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018" y="3945698"/>
            <a:ext cx="3546998" cy="274666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 txBox="1">
            <a:spLocks/>
          </p:cNvSpPr>
          <p:nvPr/>
        </p:nvSpPr>
        <p:spPr>
          <a:xfrm>
            <a:off x="7800299" y="591309"/>
            <a:ext cx="4299843" cy="9018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2800" dirty="0">
              <a:latin typeface="+mj-lt"/>
            </a:endParaRPr>
          </a:p>
          <a:p>
            <a:pPr marL="0" indent="0">
              <a:buNone/>
            </a:pPr>
            <a:r>
              <a:rPr lang="vi-VN" sz="2800" dirty="0">
                <a:latin typeface="+mj-lt"/>
              </a:rPr>
              <a:t> </a:t>
            </a:r>
            <a:r>
              <a:rPr lang="vi-VN" sz="3600" b="1" dirty="0">
                <a:latin typeface="+mj-lt"/>
              </a:rPr>
              <a:t>Thầy hiệu trưởng nói gì?</a:t>
            </a:r>
            <a:endParaRPr lang="en-US" sz="3600" b="1" dirty="0">
              <a:latin typeface="+mj-lt"/>
            </a:endParaRPr>
          </a:p>
          <a:p>
            <a:endParaRPr lang="vi-VN" sz="2800" dirty="0">
              <a:latin typeface="+mj-lt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 txBox="1">
            <a:spLocks/>
          </p:cNvSpPr>
          <p:nvPr/>
        </p:nvSpPr>
        <p:spPr>
          <a:xfrm>
            <a:off x="7903923" y="2090874"/>
            <a:ext cx="3908121" cy="87682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2800" dirty="0">
              <a:latin typeface="+mj-lt"/>
            </a:endParaRPr>
          </a:p>
          <a:p>
            <a:pPr marL="0" lvl="0" indent="0">
              <a:buNone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11200" b="1" dirty="0">
                <a:solidFill>
                  <a:prstClr val="black"/>
                </a:solidFill>
                <a:latin typeface="+mj-lt"/>
              </a:rPr>
              <a:t>Trong chuyện, món ăn từ đồi núi là</a:t>
            </a:r>
            <a:r>
              <a:rPr lang="en-US" sz="11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11200" b="1" dirty="0">
                <a:solidFill>
                  <a:prstClr val="black"/>
                </a:solidFill>
                <a:latin typeface="+mj-lt"/>
              </a:rPr>
              <a:t>gì?</a:t>
            </a:r>
            <a:endParaRPr lang="en-US" sz="11200" b="1" dirty="0">
              <a:solidFill>
                <a:prstClr val="black"/>
              </a:solidFill>
              <a:latin typeface="+mj-lt"/>
            </a:endParaRPr>
          </a:p>
          <a:p>
            <a:endParaRPr lang="vi-VN" sz="5100" b="1" dirty="0">
              <a:latin typeface="+mj-lt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 txBox="1">
            <a:spLocks/>
          </p:cNvSpPr>
          <p:nvPr/>
        </p:nvSpPr>
        <p:spPr>
          <a:xfrm>
            <a:off x="8054235" y="5319032"/>
            <a:ext cx="4196219" cy="901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Món ăn từ biển là gì?</a:t>
            </a:r>
          </a:p>
        </p:txBody>
      </p:sp>
    </p:spTree>
    <p:extLst>
      <p:ext uri="{BB962C8B-B14F-4D97-AF65-F5344CB8AC3E}">
        <p14:creationId xmlns:p14="http://schemas.microsoft.com/office/powerpoint/2010/main" val="102808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072938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9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812</TotalTime>
  <Words>303</Words>
  <Application>Microsoft Office PowerPoint</Application>
  <PresentationFormat>Widescreen</PresentationFormat>
  <Paragraphs>40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等线</vt:lpstr>
      <vt:lpstr>等线 Light</vt:lpstr>
      <vt:lpstr>#9Slide03 IcielUni Sans Heavy</vt:lpstr>
      <vt:lpstr>Arial</vt:lpstr>
      <vt:lpstr>Arial-Rounded</vt:lpstr>
      <vt:lpstr>Calibri</vt:lpstr>
      <vt:lpstr>Calibri Light</vt:lpstr>
      <vt:lpstr>HP001 5H</vt:lpstr>
      <vt:lpstr>Times New Roman</vt:lpstr>
      <vt:lpstr>Office 主题​​</vt:lpstr>
      <vt:lpstr>1_Office Theme</vt:lpstr>
      <vt:lpstr>3_Office Theme</vt:lpstr>
      <vt:lpstr>5_Office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Administrator</dc:creator>
  <dc:description>9Slide.vn</dc:description>
  <cp:lastModifiedBy>Việt Anh</cp:lastModifiedBy>
  <cp:revision>93</cp:revision>
  <dcterms:created xsi:type="dcterms:W3CDTF">2021-06-19T03:09:12Z</dcterms:created>
  <dcterms:modified xsi:type="dcterms:W3CDTF">2021-10-19T09:23:20Z</dcterms:modified>
  <cp:category>9Slide.vn</cp:category>
</cp:coreProperties>
</file>